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3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notesSlides/notesSlide5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9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9" r:id="rId1"/>
  </p:sldMasterIdLst>
  <p:notesMasterIdLst>
    <p:notesMasterId r:id="rId6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79" d="100"/>
          <a:sy n="179" d="100"/>
        </p:scale>
        <p:origin x="-42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notesMaster" Target="notesMasters/notesMaster1.xml"/><Relationship Id="rId62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Shape 3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Shape 3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Shape 3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Shape 3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Shape 3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Shape 4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Shape 42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Shape 4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Shape 4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Shape 46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Shape 4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Shape 4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Shape 4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7" name="Shape 4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Shape 4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Shape 4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Shape 5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Shape 5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Shape 5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" name="Shape 5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Shape 51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pPr lvl="0"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pPr lvl="0" algn="r">
                <a:spcBef>
                  <a:spcPts val="0"/>
                </a:spcBef>
                <a:buNone/>
              </a:p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Vocabulaire</a:t>
            </a:r>
            <a:r>
              <a:rPr lang="en"/>
              <a:t>  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Dans un magasin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pretty-attractive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Il</a:t>
            </a:r>
            <a:r>
              <a:rPr lang="en" sz="4800"/>
              <a:t> est joli.			</a:t>
            </a:r>
            <a:r>
              <a:rPr lang="en" sz="4800">
                <a:solidFill>
                  <a:srgbClr val="FF00FF"/>
                </a:solidFill>
              </a:rPr>
              <a:t>Elle</a:t>
            </a:r>
            <a:r>
              <a:rPr lang="en" sz="4800"/>
              <a:t> est joli</a:t>
            </a:r>
            <a:r>
              <a:rPr lang="en" sz="4800">
                <a:solidFill>
                  <a:srgbClr val="FF00FF"/>
                </a:solidFill>
              </a:rPr>
              <a:t>e.</a:t>
            </a:r>
          </a:p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Le manteau</a:t>
            </a:r>
            <a:r>
              <a:rPr lang="en" sz="4800">
                <a:solidFill>
                  <a:srgbClr val="FF00FF"/>
                </a:solidFill>
              </a:rPr>
              <a:t>   la femme</a:t>
            </a:r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825" y="3276587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462" y="3276600"/>
            <a:ext cx="244792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élégant.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élégant</a:t>
            </a:r>
            <a:r>
              <a:rPr lang="en" sz="3600">
                <a:solidFill>
                  <a:srgbClr val="FF00FF"/>
                </a:solidFill>
              </a:rPr>
              <a:t>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Le pull </a:t>
            </a:r>
            <a:r>
              <a:rPr lang="en" sz="3600">
                <a:solidFill>
                  <a:srgbClr val="FF00FF"/>
                </a:solidFill>
              </a:rPr>
              <a:t>                 la robe</a:t>
            </a:r>
          </a:p>
        </p:txBody>
      </p:sp>
      <p:pic>
        <p:nvPicPr>
          <p:cNvPr id="132" name="Shape 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850" y="2927112"/>
            <a:ext cx="165735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3737" y="3103312"/>
            <a:ext cx="189547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génial.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génial</a:t>
            </a:r>
            <a:r>
              <a:rPr lang="en" sz="3600">
                <a:solidFill>
                  <a:srgbClr val="FF00FF"/>
                </a:solidFill>
              </a:rPr>
              <a:t>e.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Le t-shirt	</a:t>
            </a:r>
            <a:r>
              <a:rPr lang="en" sz="3600">
                <a:solidFill>
                  <a:srgbClr val="FF00FF"/>
                </a:solidFill>
              </a:rPr>
              <a:t>				la jupe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terrific!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387" y="279551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0375" y="2991237"/>
            <a:ext cx="18478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chouette.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chouett</a:t>
            </a:r>
            <a:r>
              <a:rPr lang="en" sz="3600">
                <a:solidFill>
                  <a:srgbClr val="FF00FF"/>
                </a:solidFill>
              </a:rPr>
              <a:t>e.</a:t>
            </a:r>
          </a:p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Le blouson	</a:t>
            </a:r>
            <a:r>
              <a:rPr lang="en" sz="3600">
                <a:solidFill>
                  <a:srgbClr val="FF00FF"/>
                </a:solidFill>
              </a:rPr>
              <a:t>				la ceinture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Neat, cool!</a:t>
            </a:r>
          </a:p>
        </p:txBody>
      </p:sp>
      <p:pic>
        <p:nvPicPr>
          <p:cNvPr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462" y="259448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162" y="279451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moche.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moche</a:t>
            </a:r>
            <a:r>
              <a:rPr lang="en" sz="3600">
                <a:solidFill>
                  <a:srgbClr val="FF00F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Le pull	</a:t>
            </a:r>
            <a:r>
              <a:rPr lang="en" sz="3600">
                <a:solidFill>
                  <a:srgbClr val="FF00FF"/>
                </a:solidFill>
              </a:rPr>
              <a:t>					la robe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ugly</a:t>
            </a:r>
          </a:p>
        </p:txBody>
      </p:sp>
      <p:pic>
        <p:nvPicPr>
          <p:cNvPr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0337" y="264293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67087" y="1858075"/>
            <a:ext cx="1533525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In style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</a:t>
            </a:r>
            <a:r>
              <a:rPr lang="en" sz="3600" b="1" i="1"/>
              <a:t>à la mode</a:t>
            </a:r>
            <a:r>
              <a:rPr lang="en" sz="3600"/>
              <a:t>.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</a:t>
            </a:r>
            <a:r>
              <a:rPr lang="en" sz="3600" b="1" i="1"/>
              <a:t>à la mode</a:t>
            </a:r>
            <a:r>
              <a:rPr lang="en" sz="3600">
                <a:solidFill>
                  <a:srgbClr val="FF00F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Le chapeau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In style</a:t>
            </a:r>
          </a:p>
        </p:txBody>
      </p:sp>
      <p:pic>
        <p:nvPicPr>
          <p:cNvPr id="164" name="Shape 1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37" y="2630325"/>
            <a:ext cx="18954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737" y="1945362"/>
            <a:ext cx="155257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</a:t>
            </a:r>
            <a:r>
              <a:rPr lang="en" sz="3600" b="1" i="1"/>
              <a:t>démodé</a:t>
            </a:r>
            <a:r>
              <a:rPr lang="en" sz="3600"/>
              <a:t>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</a:t>
            </a:r>
            <a:r>
              <a:rPr lang="en" sz="3600" b="1" i="1"/>
              <a:t>démodé</a:t>
            </a:r>
            <a:r>
              <a:rPr lang="en" sz="3600" b="1" i="1">
                <a:solidFill>
                  <a:srgbClr val="FF00FF"/>
                </a:solidFill>
              </a:rPr>
              <a:t>e</a:t>
            </a:r>
            <a:r>
              <a:rPr lang="en" sz="3600">
                <a:solidFill>
                  <a:srgbClr val="FF00F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Out of style</a:t>
            </a: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000" y="1901850"/>
            <a:ext cx="161925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087" y="2706212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Small…...Il est trop…….Elle est trop…… </a:t>
            </a:r>
            <a:r>
              <a:rPr lang="en" b="1"/>
              <a:t>small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			petit					</a:t>
            </a:r>
            <a:r>
              <a:rPr lang="en" sz="3600">
                <a:solidFill>
                  <a:srgbClr val="FF00FF"/>
                </a:solidFill>
              </a:rPr>
              <a:t>petite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8262" y="180610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850" y="2107627"/>
            <a:ext cx="2511449" cy="27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 big</a:t>
            </a:r>
            <a:r>
              <a:rPr lang="en"/>
              <a:t>…...</a:t>
            </a:r>
            <a:r>
              <a:rPr lang="en">
                <a:solidFill>
                  <a:srgbClr val="0000FF"/>
                </a:solidFill>
              </a:rPr>
              <a:t>Il</a:t>
            </a:r>
            <a:r>
              <a:rPr lang="en"/>
              <a:t> est trop…….</a:t>
            </a:r>
            <a:r>
              <a:rPr lang="en">
                <a:solidFill>
                  <a:srgbClr val="FF00FF"/>
                </a:solidFill>
              </a:rPr>
              <a:t>Elle</a:t>
            </a:r>
            <a:r>
              <a:rPr lang="en"/>
              <a:t> est trop…...</a:t>
            </a:r>
          </a:p>
        </p:txBody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			grand					</a:t>
            </a:r>
            <a:r>
              <a:rPr lang="en" sz="3600">
                <a:solidFill>
                  <a:srgbClr val="FF00FF"/>
                </a:solidFill>
              </a:rPr>
              <a:t>grande</a:t>
            </a:r>
          </a:p>
        </p:txBody>
      </p:sp>
      <p:pic>
        <p:nvPicPr>
          <p:cNvPr id="188" name="Shape 1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68175"/>
            <a:ext cx="3872974" cy="248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Shape 1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362" y="2151212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Il</a:t>
            </a:r>
            <a:r>
              <a:rPr lang="en"/>
              <a:t> est trop…….</a:t>
            </a:r>
            <a:r>
              <a:rPr lang="en">
                <a:solidFill>
                  <a:srgbClr val="0000FF"/>
                </a:solidFill>
              </a:rPr>
              <a:t>Elle</a:t>
            </a:r>
            <a:r>
              <a:rPr lang="en"/>
              <a:t> est trop…...</a:t>
            </a:r>
            <a:r>
              <a:rPr lang="en" b="1"/>
              <a:t>short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court					</a:t>
            </a:r>
            <a:r>
              <a:rPr lang="en" sz="3600">
                <a:solidFill>
                  <a:srgbClr val="FF00FF"/>
                </a:solidFill>
              </a:rPr>
              <a:t>courte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00" y="1875625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Shape 1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412" y="1924050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get help from a salesperson: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>
                <a:solidFill>
                  <a:srgbClr val="0000FF"/>
                </a:solidFill>
              </a:rPr>
              <a:t>Pardon, monsieur (madame).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775" y="2385000"/>
            <a:ext cx="3010900" cy="31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Il</a:t>
            </a:r>
            <a:r>
              <a:rPr lang="en"/>
              <a:t> est trop…….</a:t>
            </a:r>
            <a:r>
              <a:rPr lang="en">
                <a:solidFill>
                  <a:srgbClr val="FF00FF"/>
                </a:solidFill>
              </a:rPr>
              <a:t>Elle</a:t>
            </a:r>
            <a:r>
              <a:rPr lang="en"/>
              <a:t> est trop…...</a:t>
            </a:r>
            <a:r>
              <a:rPr lang="en" b="1"/>
              <a:t>long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long					</a:t>
            </a:r>
            <a:r>
              <a:rPr lang="en" sz="3600">
                <a:solidFill>
                  <a:srgbClr val="FF00FF"/>
                </a:solidFill>
              </a:rPr>
              <a:t>longue</a:t>
            </a: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287" y="19891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6650" y="1866900"/>
            <a:ext cx="3019425" cy="252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026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expensive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Il est trop…….Elle est trop….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245825" y="113052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			cher					</a:t>
            </a:r>
            <a:r>
              <a:rPr lang="en" sz="3600">
                <a:solidFill>
                  <a:srgbClr val="FF00FF"/>
                </a:solidFill>
              </a:rPr>
              <a:t>chère</a:t>
            </a:r>
          </a:p>
        </p:txBody>
      </p:sp>
      <p:pic>
        <p:nvPicPr>
          <p:cNvPr id="212" name="Shape 2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175" y="1808450"/>
            <a:ext cx="3840950" cy="32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50" y="1965150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6750" y="3817825"/>
            <a:ext cx="289560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Il</a:t>
            </a:r>
            <a:r>
              <a:rPr lang="en"/>
              <a:t> est trop……</a:t>
            </a:r>
            <a:r>
              <a:rPr lang="en">
                <a:solidFill>
                  <a:srgbClr val="FF00FF"/>
                </a:solidFill>
              </a:rPr>
              <a:t>.Elle</a:t>
            </a:r>
            <a:r>
              <a:rPr lang="en"/>
              <a:t> est trop…...</a:t>
            </a:r>
            <a:r>
              <a:rPr lang="en" b="1"/>
              <a:t>cheap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bon marché					</a:t>
            </a:r>
            <a:r>
              <a:rPr lang="en" sz="3600">
                <a:solidFill>
                  <a:srgbClr val="FF00FF"/>
                </a:solidFill>
              </a:rPr>
              <a:t>bon marché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975" y="2477887"/>
            <a:ext cx="23050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262" y="1849237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6800" y="3424875"/>
            <a:ext cx="1051900" cy="8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Shape 2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4257" y="4259725"/>
            <a:ext cx="764584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get help from a salesperson: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7200">
              <a:solidFill>
                <a:srgbClr val="0000FF"/>
              </a:solidFill>
            </a:endParaRPr>
          </a:p>
        </p:txBody>
      </p:sp>
      <p:pic>
        <p:nvPicPr>
          <p:cNvPr id="231" name="Shape 2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775" y="2385000"/>
            <a:ext cx="3010900" cy="31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get help from a salesperson:</a:t>
            </a:r>
          </a:p>
        </p:txBody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200">
                <a:solidFill>
                  <a:srgbClr val="0000FF"/>
                </a:solidFill>
              </a:rPr>
              <a:t>Pardon, monsieur (madame).</a:t>
            </a:r>
          </a:p>
        </p:txBody>
      </p:sp>
      <p:pic>
        <p:nvPicPr>
          <p:cNvPr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775" y="2385000"/>
            <a:ext cx="3010900" cy="313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i="1"/>
              <a:t>May I help you?</a:t>
            </a: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Vous désirez monsieur?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			                   </a:t>
            </a:r>
            <a:r>
              <a:rPr lang="en" sz="4800">
                <a:solidFill>
                  <a:srgbClr val="FF00FF"/>
                </a:solidFill>
              </a:rPr>
              <a:t>Madame?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			             </a:t>
            </a:r>
            <a:r>
              <a:rPr lang="en" sz="4800">
                <a:solidFill>
                  <a:srgbClr val="FF00FF"/>
                </a:solidFill>
              </a:rPr>
              <a:t>mademoiselle?</a:t>
            </a:r>
          </a:p>
        </p:txBody>
      </p:sp>
      <p:pic>
        <p:nvPicPr>
          <p:cNvPr id="245" name="Shape 2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537" y="4113112"/>
            <a:ext cx="29051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………( I am looking for….)</a:t>
            </a:r>
          </a:p>
        </p:txBody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0000FF"/>
                </a:solidFill>
              </a:rPr>
              <a:t>Je cherche </a:t>
            </a:r>
            <a:r>
              <a:rPr lang="en" sz="6000">
                <a:solidFill>
                  <a:srgbClr val="FF00FF"/>
                </a:solidFill>
              </a:rPr>
              <a:t>une veste.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6000">
                <a:solidFill>
                  <a:srgbClr val="0000FF"/>
                </a:solidFill>
              </a:rPr>
              <a:t>Je cherche un pantalon.</a:t>
            </a:r>
          </a:p>
        </p:txBody>
      </p:sp>
      <p:pic>
        <p:nvPicPr>
          <p:cNvPr id="252" name="Shape 2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537" y="-2050"/>
            <a:ext cx="31146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Shape 2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1921" y="3676645"/>
            <a:ext cx="1174649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 (What is the price?)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Quel est le prix de </a:t>
            </a:r>
            <a:r>
              <a:rPr lang="en" sz="4800">
                <a:solidFill>
                  <a:srgbClr val="FF00FF"/>
                </a:solidFill>
              </a:rPr>
              <a:t>la veste</a:t>
            </a:r>
            <a:r>
              <a:rPr lang="en" sz="480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387" y="208198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1500" y="2016175"/>
            <a:ext cx="17907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much does the jacket cost?</a:t>
            </a:r>
          </a:p>
        </p:txBody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/>
              <a:t>Combien coûte </a:t>
            </a:r>
            <a:r>
              <a:rPr lang="en" sz="4800">
                <a:solidFill>
                  <a:srgbClr val="FF00FF"/>
                </a:solidFill>
              </a:rPr>
              <a:t>la veste</a:t>
            </a:r>
            <a:r>
              <a:rPr lang="en" sz="4800"/>
              <a:t>?</a:t>
            </a:r>
          </a:p>
        </p:txBody>
      </p:sp>
      <p:pic>
        <p:nvPicPr>
          <p:cNvPr id="268" name="Shape 2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637" y="198318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  <a:r>
              <a:rPr lang="en" sz="2400"/>
              <a:t>(How much does it cost?)</a:t>
            </a:r>
          </a:p>
        </p:txBody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Il coûte 40 euros.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</a:rPr>
              <a:t>Combien est-ce qu’</a:t>
            </a:r>
            <a:r>
              <a:rPr lang="en" sz="2800">
                <a:solidFill>
                  <a:srgbClr val="FF00FF"/>
                </a:solidFill>
              </a:rPr>
              <a:t>elle</a:t>
            </a:r>
            <a:r>
              <a:rPr lang="en" sz="2800">
                <a:solidFill>
                  <a:srgbClr val="0000FF"/>
                </a:solidFill>
              </a:rPr>
              <a:t> coûte?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FF00FF"/>
                </a:solidFill>
              </a:rPr>
              <a:t>Elle</a:t>
            </a:r>
            <a:r>
              <a:rPr lang="en" sz="2800">
                <a:solidFill>
                  <a:srgbClr val="0000FF"/>
                </a:solidFill>
              </a:rPr>
              <a:t> coûte 30 euros.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275" name="Shape 2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987" y="15001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Shape 27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562" y="3505200"/>
            <a:ext cx="279082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/>
              <a:t>May I help you?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Vous désirez monsieur?</a:t>
            </a:r>
          </a:p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								</a:t>
            </a:r>
            <a:r>
              <a:rPr lang="en" sz="4800">
                <a:solidFill>
                  <a:srgbClr val="FF00FF"/>
                </a:solidFill>
              </a:rPr>
              <a:t>madame?</a:t>
            </a:r>
          </a:p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								</a:t>
            </a:r>
            <a:r>
              <a:rPr lang="en" sz="4800">
                <a:solidFill>
                  <a:srgbClr val="FF00FF"/>
                </a:solidFill>
              </a:rPr>
              <a:t>mademoiselle?</a:t>
            </a:r>
          </a:p>
        </p:txBody>
      </p:sp>
      <p:pic>
        <p:nvPicPr>
          <p:cNvPr id="69" name="Shape 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9537" y="4113112"/>
            <a:ext cx="2905125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discuss clothes with a friend:</a:t>
            </a:r>
          </a:p>
        </p:txBody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443425" y="113050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2400" i="1"/>
              <a:t>What do you think of the green pants?</a:t>
            </a:r>
          </a:p>
          <a:p>
            <a:pPr lvl="0" rtl="0">
              <a:spcBef>
                <a:spcPts val="0"/>
              </a:spcBef>
              <a:buNone/>
            </a:pPr>
            <a:endParaRPr sz="3000">
              <a:solidFill>
                <a:srgbClr val="0000FF"/>
              </a:solidFill>
            </a:endParaRP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>
              <a:solidFill>
                <a:srgbClr val="0000FF"/>
              </a:solidFill>
            </a:endParaRPr>
          </a:p>
        </p:txBody>
      </p:sp>
      <p:pic>
        <p:nvPicPr>
          <p:cNvPr id="283" name="Shape 2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400" y="3640850"/>
            <a:ext cx="2762250" cy="165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How to discuss clothes with a friend:</a:t>
            </a:r>
          </a:p>
        </p:txBody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443425" y="113050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Qu’est-ce que tu penses du pantalon vert?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i="1"/>
              <a:t>What do you think of the green pants?</a:t>
            </a:r>
          </a:p>
          <a:p>
            <a:pPr lvl="0" rtl="0">
              <a:spcBef>
                <a:spcPts val="0"/>
              </a:spcBef>
              <a:buNone/>
            </a:pPr>
            <a:endParaRPr sz="2400" i="1"/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Qu’est-ce que tu penses de </a:t>
            </a:r>
            <a:r>
              <a:rPr lang="en" sz="3000">
                <a:solidFill>
                  <a:srgbClr val="FF00FF"/>
                </a:solidFill>
              </a:rPr>
              <a:t>la veste </a:t>
            </a:r>
            <a:r>
              <a:rPr lang="en" sz="3000">
                <a:solidFill>
                  <a:srgbClr val="274E13"/>
                </a:solidFill>
              </a:rPr>
              <a:t>vert</a:t>
            </a:r>
            <a:r>
              <a:rPr lang="en" sz="3000">
                <a:solidFill>
                  <a:srgbClr val="FF00FF"/>
                </a:solidFill>
              </a:rPr>
              <a:t>e</a:t>
            </a:r>
            <a:r>
              <a:rPr lang="en" sz="3000">
                <a:solidFill>
                  <a:srgbClr val="0000FF"/>
                </a:solidFill>
              </a:rPr>
              <a:t>?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>
              <a:solidFill>
                <a:srgbClr val="0000FF"/>
              </a:solidFill>
            </a:endParaRPr>
          </a:p>
        </p:txBody>
      </p:sp>
      <p:pic>
        <p:nvPicPr>
          <p:cNvPr id="290" name="Shape 2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2425" y="3736250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0750" y="1701950"/>
            <a:ext cx="880150" cy="125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Shape 2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0662" y="3736250"/>
            <a:ext cx="1920325" cy="14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11700" y="11634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3600"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What do you think of the green pants?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endParaRPr sz="3000"/>
          </a:p>
        </p:txBody>
      </p:sp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7772" y="1920625"/>
            <a:ext cx="1802100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Shape 3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775" y="0"/>
            <a:ext cx="880150" cy="125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Shape 3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3150" y="3679000"/>
            <a:ext cx="1920325" cy="14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311700" y="11634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/>
              <a:t>Comment trouves-tu le pantalon vert?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What do you think of the green pants?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 sz="3000"/>
              <a:t>Comment trouves-tu la veste verte?</a:t>
            </a:r>
          </a:p>
        </p:txBody>
      </p:sp>
      <p:pic>
        <p:nvPicPr>
          <p:cNvPr id="308" name="Shape 3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687" y="1920625"/>
            <a:ext cx="21621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Shape 3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775" y="0"/>
            <a:ext cx="880150" cy="125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Shape 3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3150" y="3679000"/>
            <a:ext cx="1920325" cy="14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pretty-attractive</a:t>
            </a:r>
          </a:p>
        </p:txBody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Il</a:t>
            </a:r>
            <a:r>
              <a:rPr lang="en" sz="4800"/>
              <a:t> est …....			</a:t>
            </a:r>
            <a:r>
              <a:rPr lang="en" sz="4800">
                <a:solidFill>
                  <a:srgbClr val="FF00FF"/>
                </a:solidFill>
              </a:rPr>
              <a:t>Elle</a:t>
            </a:r>
            <a:r>
              <a:rPr lang="en" sz="4800"/>
              <a:t> est …...</a:t>
            </a:r>
            <a:r>
              <a:rPr lang="en" sz="4800">
                <a:solidFill>
                  <a:srgbClr val="FF00FF"/>
                </a:solidFill>
              </a:rPr>
              <a:t>e.</a:t>
            </a:r>
          </a:p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Un manteau</a:t>
            </a:r>
            <a:r>
              <a:rPr lang="en" sz="4800">
                <a:solidFill>
                  <a:srgbClr val="FF00FF"/>
                </a:solidFill>
              </a:rPr>
              <a:t>      une femme</a:t>
            </a:r>
          </a:p>
          <a:p>
            <a:pPr lvl="0" rtl="0">
              <a:spcBef>
                <a:spcPts val="0"/>
              </a:spcBef>
              <a:buNone/>
            </a:pPr>
            <a:endParaRPr sz="4800">
              <a:solidFill>
                <a:srgbClr val="FF00FF"/>
              </a:solidFill>
            </a:endParaRPr>
          </a:p>
        </p:txBody>
      </p:sp>
      <p:pic>
        <p:nvPicPr>
          <p:cNvPr id="317" name="Shape 3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050" y="3726487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87" y="3411150"/>
            <a:ext cx="244792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pretty-attractive</a:t>
            </a:r>
          </a:p>
        </p:txBody>
      </p:sp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Il</a:t>
            </a:r>
            <a:r>
              <a:rPr lang="en" sz="4800"/>
              <a:t> est joli.			</a:t>
            </a:r>
            <a:r>
              <a:rPr lang="en" sz="4800">
                <a:solidFill>
                  <a:srgbClr val="FF00FF"/>
                </a:solidFill>
              </a:rPr>
              <a:t>Elle</a:t>
            </a:r>
            <a:r>
              <a:rPr lang="en" sz="4800"/>
              <a:t> est joli</a:t>
            </a:r>
            <a:r>
              <a:rPr lang="en" sz="4800">
                <a:solidFill>
                  <a:srgbClr val="FF00FF"/>
                </a:solidFill>
              </a:rPr>
              <a:t>e.</a:t>
            </a:r>
          </a:p>
        </p:txBody>
      </p:sp>
      <p:pic>
        <p:nvPicPr>
          <p:cNvPr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875" y="2312487"/>
            <a:ext cx="21336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3212" y="2154225"/>
            <a:ext cx="2447925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elegant</a:t>
            </a:r>
          </a:p>
        </p:txBody>
      </p:sp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……....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……...t</a:t>
            </a:r>
            <a:r>
              <a:rPr lang="en" sz="3600">
                <a:solidFill>
                  <a:srgbClr val="FF00FF"/>
                </a:solidFill>
              </a:rPr>
              <a:t>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Un pull					</a:t>
            </a:r>
            <a:r>
              <a:rPr lang="en" sz="3600">
                <a:solidFill>
                  <a:srgbClr val="FF00FF"/>
                </a:solidFill>
              </a:rPr>
              <a:t>la robe</a:t>
            </a:r>
          </a:p>
        </p:txBody>
      </p:sp>
      <p:pic>
        <p:nvPicPr>
          <p:cNvPr id="333" name="Shape 3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4825" y="2938975"/>
            <a:ext cx="165735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Shape 3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92150" y="3110851"/>
            <a:ext cx="3354925" cy="3566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élégant.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élégant</a:t>
            </a:r>
            <a:r>
              <a:rPr lang="en" sz="3600">
                <a:solidFill>
                  <a:srgbClr val="FF00FF"/>
                </a:solidFill>
              </a:rPr>
              <a:t>e.</a:t>
            </a:r>
          </a:p>
        </p:txBody>
      </p:sp>
      <p:pic>
        <p:nvPicPr>
          <p:cNvPr id="341" name="Shape 3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6275" y="2200525"/>
            <a:ext cx="1657350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9462" y="2003512"/>
            <a:ext cx="189547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terrific</a:t>
            </a:r>
          </a:p>
        </p:txBody>
      </p:sp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……...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……..l</a:t>
            </a:r>
            <a:r>
              <a:rPr lang="en" sz="3600">
                <a:solidFill>
                  <a:srgbClr val="FF00FF"/>
                </a:solidFill>
              </a:rPr>
              <a:t>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Le t-shirt					</a:t>
            </a:r>
            <a:r>
              <a:rPr lang="en" sz="3600">
                <a:solidFill>
                  <a:srgbClr val="FF00FF"/>
                </a:solidFill>
              </a:rPr>
              <a:t>la robe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terrific!</a:t>
            </a:r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62" y="281746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Shape 3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3150" y="2817462"/>
            <a:ext cx="18478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56" name="Shape 3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génial.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génial</a:t>
            </a:r>
            <a:r>
              <a:rPr lang="en" sz="3600">
                <a:solidFill>
                  <a:srgbClr val="FF00FF"/>
                </a:solidFill>
              </a:rPr>
              <a:t>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terrific!</a:t>
            </a:r>
          </a:p>
        </p:txBody>
      </p:sp>
      <p:pic>
        <p:nvPicPr>
          <p:cNvPr id="357" name="Shape 3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462" y="2817462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Shape 3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43325" y="2237112"/>
            <a:ext cx="18478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Je cherche………( I am looking for….)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00FF"/>
                </a:solidFill>
              </a:rPr>
              <a:t>Je cherche </a:t>
            </a:r>
            <a:r>
              <a:rPr lang="en" sz="6000">
                <a:solidFill>
                  <a:srgbClr val="FF00FF"/>
                </a:solidFill>
              </a:rPr>
              <a:t>une veste.</a:t>
            </a:r>
          </a:p>
          <a:p>
            <a:pPr lvl="0">
              <a:spcBef>
                <a:spcPts val="0"/>
              </a:spcBef>
              <a:buNone/>
            </a:pPr>
            <a:r>
              <a:rPr lang="en" sz="6000">
                <a:solidFill>
                  <a:srgbClr val="0000FF"/>
                </a:solidFill>
              </a:rPr>
              <a:t>Je cherche un pantalon.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56537" y="-2050"/>
            <a:ext cx="31146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1921" y="3676645"/>
            <a:ext cx="1174649" cy="14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……....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……….</a:t>
            </a:r>
            <a:r>
              <a:rPr lang="en" sz="3600">
                <a:solidFill>
                  <a:srgbClr val="FF00F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Neat, cool!</a:t>
            </a:r>
          </a:p>
        </p:txBody>
      </p:sp>
      <p:pic>
        <p:nvPicPr>
          <p:cNvPr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312" y="275158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Shape 3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9487" y="2368537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chouette.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chouett</a:t>
            </a:r>
            <a:r>
              <a:rPr lang="en" sz="3600">
                <a:solidFill>
                  <a:srgbClr val="FF00FF"/>
                </a:solidFill>
              </a:rPr>
              <a:t>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Neat, cool!</a:t>
            </a:r>
          </a:p>
        </p:txBody>
      </p:sp>
      <p:pic>
        <p:nvPicPr>
          <p:cNvPr id="373" name="Shape 3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9312" y="275158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Shape 3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9487" y="2368537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……...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……..</a:t>
            </a:r>
            <a:r>
              <a:rPr lang="en" sz="3600">
                <a:solidFill>
                  <a:srgbClr val="FF00F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ugly</a:t>
            </a:r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362" y="272148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Shape 3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812" y="1873775"/>
            <a:ext cx="1533525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moche.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moche</a:t>
            </a:r>
            <a:r>
              <a:rPr lang="en" sz="3600">
                <a:solidFill>
                  <a:srgbClr val="FF00F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ugly</a:t>
            </a:r>
          </a:p>
        </p:txBody>
      </p:sp>
      <p:pic>
        <p:nvPicPr>
          <p:cNvPr id="389" name="Shape 3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362" y="272148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812" y="1873775"/>
            <a:ext cx="1533525" cy="2990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………..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………..</a:t>
            </a:r>
            <a:r>
              <a:rPr lang="en" sz="3600">
                <a:solidFill>
                  <a:srgbClr val="FF00F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In style</a:t>
            </a:r>
          </a:p>
        </p:txBody>
      </p:sp>
      <p:pic>
        <p:nvPicPr>
          <p:cNvPr id="397" name="Shape 3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37" y="2630325"/>
            <a:ext cx="18954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737" y="1945362"/>
            <a:ext cx="155257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à la mode.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à la mode</a:t>
            </a:r>
            <a:r>
              <a:rPr lang="en" sz="3600">
                <a:solidFill>
                  <a:srgbClr val="FF00FF"/>
                </a:solidFill>
              </a:rPr>
              <a:t>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In style</a:t>
            </a:r>
          </a:p>
        </p:txBody>
      </p:sp>
      <p:pic>
        <p:nvPicPr>
          <p:cNvPr id="405" name="Shape 4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637" y="2630325"/>
            <a:ext cx="1895475" cy="241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4737" y="1945362"/>
            <a:ext cx="1552575" cy="294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……....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………..</a:t>
            </a:r>
            <a:r>
              <a:rPr lang="en" sz="3600">
                <a:solidFill>
                  <a:srgbClr val="FF00FF"/>
                </a:solidFill>
              </a:rPr>
              <a:t>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Out of style</a:t>
            </a:r>
          </a:p>
        </p:txBody>
      </p:sp>
      <p:pic>
        <p:nvPicPr>
          <p:cNvPr id="413" name="Shape 4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000" y="1901850"/>
            <a:ext cx="3132300" cy="5453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Shape 4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106" y="2706231"/>
            <a:ext cx="2683174" cy="40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Shape 4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Il</a:t>
            </a:r>
            <a:r>
              <a:rPr lang="en" sz="3600"/>
              <a:t> est démodé.			</a:t>
            </a:r>
            <a:r>
              <a:rPr lang="en" sz="3600">
                <a:solidFill>
                  <a:srgbClr val="FF00FF"/>
                </a:solidFill>
              </a:rPr>
              <a:t>Elle</a:t>
            </a:r>
            <a:r>
              <a:rPr lang="en" sz="3600"/>
              <a:t> est démodé</a:t>
            </a:r>
            <a:r>
              <a:rPr lang="en" sz="3600">
                <a:solidFill>
                  <a:srgbClr val="FF00FF"/>
                </a:solidFill>
              </a:rPr>
              <a:t>e.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00"/>
                </a:solidFill>
              </a:rPr>
              <a:t>Out of style</a:t>
            </a:r>
          </a:p>
        </p:txBody>
      </p:sp>
      <p:pic>
        <p:nvPicPr>
          <p:cNvPr id="421" name="Shape 4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0000" y="1901850"/>
            <a:ext cx="1619250" cy="281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Shape 4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9087" y="2706212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Il est trop…….Elle est trop……  </a:t>
            </a:r>
            <a:r>
              <a:rPr lang="en">
                <a:solidFill>
                  <a:srgbClr val="980000"/>
                </a:solidFill>
              </a:rPr>
              <a:t>small</a:t>
            </a:r>
          </a:p>
        </p:txBody>
      </p:sp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		_______   </a:t>
            </a:r>
            <a:r>
              <a:rPr lang="en" sz="3600">
                <a:solidFill>
                  <a:srgbClr val="FF00FF"/>
                </a:solidFill>
              </a:rPr>
              <a:t>……..e</a:t>
            </a:r>
          </a:p>
        </p:txBody>
      </p:sp>
      <p:pic>
        <p:nvPicPr>
          <p:cNvPr id="429" name="Shape 4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12" y="22232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Shape 4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850" y="2107627"/>
            <a:ext cx="2511449" cy="27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Il est trop…….Elle est trop…...</a:t>
            </a:r>
          </a:p>
        </p:txBody>
      </p:sp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Petit					</a:t>
            </a:r>
            <a:r>
              <a:rPr lang="en" sz="3600">
                <a:solidFill>
                  <a:srgbClr val="FF00FF"/>
                </a:solidFill>
              </a:rPr>
              <a:t>petite</a:t>
            </a:r>
          </a:p>
        </p:txBody>
      </p:sp>
      <p:pic>
        <p:nvPicPr>
          <p:cNvPr id="437" name="Shape 4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1812" y="2223250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Shape 4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5850" y="2107627"/>
            <a:ext cx="2511449" cy="275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Quel est le prix du pantalon?</a:t>
            </a:r>
            <a:r>
              <a:rPr lang="en"/>
              <a:t>   (What is the price?)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solidFill>
                  <a:srgbClr val="0000FF"/>
                </a:solidFill>
              </a:rPr>
              <a:t>Quel est le prix de </a:t>
            </a:r>
            <a:r>
              <a:rPr lang="en" sz="4800">
                <a:solidFill>
                  <a:srgbClr val="FF00FF"/>
                </a:solidFill>
              </a:rPr>
              <a:t>la veste</a:t>
            </a:r>
            <a:r>
              <a:rPr lang="en" sz="4800">
                <a:solidFill>
                  <a:srgbClr val="0000FF"/>
                </a:solidFill>
              </a:rPr>
              <a:t>?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6387" y="208198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1500" y="2016175"/>
            <a:ext cx="17907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Shape 4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Il est trop…….Elle est trop….</a:t>
            </a:r>
            <a:r>
              <a:rPr lang="en">
                <a:solidFill>
                  <a:srgbClr val="980000"/>
                </a:solidFill>
              </a:rPr>
              <a:t>expensive</a:t>
            </a:r>
          </a:p>
        </p:txBody>
      </p:sp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	……..       …….</a:t>
            </a:r>
            <a:r>
              <a:rPr lang="en" sz="3600">
                <a:solidFill>
                  <a:srgbClr val="FF00FF"/>
                </a:solidFill>
              </a:rPr>
              <a:t>e</a:t>
            </a:r>
          </a:p>
        </p:txBody>
      </p:sp>
      <p:pic>
        <p:nvPicPr>
          <p:cNvPr id="445" name="Shape 4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175" y="1808450"/>
            <a:ext cx="3840950" cy="32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Shape 4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600" y="22176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Shape 4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775" y="3817825"/>
            <a:ext cx="289560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Il est trop…….Elle est trop….</a:t>
            </a:r>
          </a:p>
        </p:txBody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cher					</a:t>
            </a:r>
            <a:r>
              <a:rPr lang="en" sz="3600">
                <a:solidFill>
                  <a:srgbClr val="FF00FF"/>
                </a:solidFill>
              </a:rPr>
              <a:t>chère</a:t>
            </a:r>
          </a:p>
        </p:txBody>
      </p:sp>
      <p:pic>
        <p:nvPicPr>
          <p:cNvPr id="454" name="Shape 4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9175" y="1808450"/>
            <a:ext cx="3840950" cy="326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Shape 4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600" y="2217625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Shape 45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9650" y="117175"/>
            <a:ext cx="289560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Il est trop…….Elle est trop…...</a:t>
            </a:r>
            <a:r>
              <a:rPr lang="en">
                <a:solidFill>
                  <a:srgbClr val="980000"/>
                </a:solidFill>
              </a:rPr>
              <a:t>cheap</a:t>
            </a:r>
          </a:p>
        </p:txBody>
      </p:sp>
      <p:sp>
        <p:nvSpPr>
          <p:cNvPr id="462" name="Shape 4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……...					</a:t>
            </a:r>
            <a:r>
              <a:rPr lang="en" sz="3600">
                <a:solidFill>
                  <a:srgbClr val="FF00FF"/>
                </a:solidFill>
              </a:rPr>
              <a:t>………...</a:t>
            </a:r>
          </a:p>
        </p:txBody>
      </p:sp>
      <p:pic>
        <p:nvPicPr>
          <p:cNvPr id="463" name="Shape 4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975" y="2477887"/>
            <a:ext cx="23050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262" y="1849237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6800" y="3424875"/>
            <a:ext cx="1051900" cy="8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4257" y="4259725"/>
            <a:ext cx="764584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Shape 4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Il est trop…….Elle est trop…...</a:t>
            </a:r>
          </a:p>
        </p:txBody>
      </p:sp>
      <p:sp>
        <p:nvSpPr>
          <p:cNvPr id="472" name="Shape 4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bon marché					</a:t>
            </a:r>
            <a:r>
              <a:rPr lang="en" sz="3600">
                <a:solidFill>
                  <a:srgbClr val="FF00FF"/>
                </a:solidFill>
              </a:rPr>
              <a:t>bon marché</a:t>
            </a:r>
          </a:p>
        </p:txBody>
      </p:sp>
      <p:pic>
        <p:nvPicPr>
          <p:cNvPr id="473" name="Shape 4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975" y="2477887"/>
            <a:ext cx="2305050" cy="19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Shape 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44262" y="1849237"/>
            <a:ext cx="1743075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6800" y="3424875"/>
            <a:ext cx="1051900" cy="83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944257" y="4259725"/>
            <a:ext cx="764584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Shape 4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Il est trop…….Elle est trop…...</a:t>
            </a:r>
            <a:r>
              <a:rPr lang="en" b="1"/>
              <a:t>short</a:t>
            </a:r>
          </a:p>
        </p:txBody>
      </p:sp>
      <p:sp>
        <p:nvSpPr>
          <p:cNvPr id="482" name="Shape 4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____					</a:t>
            </a:r>
            <a:r>
              <a:rPr lang="en" sz="3600">
                <a:solidFill>
                  <a:srgbClr val="FF00FF"/>
                </a:solidFill>
              </a:rPr>
              <a:t>_______</a:t>
            </a:r>
          </a:p>
        </p:txBody>
      </p:sp>
      <p:pic>
        <p:nvPicPr>
          <p:cNvPr id="483" name="Shape 4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00" y="1875625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Shape 48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412" y="1924050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Il est trop…….Elle est trop…...</a:t>
            </a:r>
            <a:r>
              <a:rPr lang="en" b="1"/>
              <a:t>short</a:t>
            </a:r>
          </a:p>
        </p:txBody>
      </p:sp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court					</a:t>
            </a:r>
            <a:r>
              <a:rPr lang="en" sz="3600">
                <a:solidFill>
                  <a:srgbClr val="FF00FF"/>
                </a:solidFill>
              </a:rPr>
              <a:t>courte</a:t>
            </a:r>
          </a:p>
        </p:txBody>
      </p:sp>
      <p:pic>
        <p:nvPicPr>
          <p:cNvPr id="491" name="Shape 4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00" y="1875625"/>
            <a:ext cx="15240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2" name="Shape 4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00412" y="1924050"/>
            <a:ext cx="284797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Shape 4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 big</a:t>
            </a:r>
            <a:r>
              <a:rPr lang="en"/>
              <a:t>…...Il est trop…….Elle est trop…...</a:t>
            </a:r>
          </a:p>
        </p:txBody>
      </p:sp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				______				</a:t>
            </a:r>
            <a:r>
              <a:rPr lang="en" sz="3600">
                <a:solidFill>
                  <a:srgbClr val="FF00FF"/>
                </a:solidFill>
              </a:rPr>
              <a:t>________</a:t>
            </a:r>
          </a:p>
        </p:txBody>
      </p:sp>
      <p:pic>
        <p:nvPicPr>
          <p:cNvPr id="499" name="Shape 4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68175"/>
            <a:ext cx="3872974" cy="248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362" y="2151212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/>
              <a:t> big</a:t>
            </a:r>
            <a:r>
              <a:rPr lang="en"/>
              <a:t>…...Il est trop…….Elle est trop…...</a:t>
            </a:r>
          </a:p>
        </p:txBody>
      </p:sp>
      <p:sp>
        <p:nvSpPr>
          <p:cNvPr id="506" name="Shape 50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			grand					</a:t>
            </a:r>
            <a:r>
              <a:rPr lang="en" sz="3600">
                <a:solidFill>
                  <a:srgbClr val="FF00FF"/>
                </a:solidFill>
              </a:rPr>
              <a:t>grande</a:t>
            </a:r>
          </a:p>
        </p:txBody>
      </p:sp>
      <p:pic>
        <p:nvPicPr>
          <p:cNvPr id="507" name="Shape 5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68175"/>
            <a:ext cx="3872974" cy="248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Shape 5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3362" y="2151212"/>
            <a:ext cx="1743075" cy="261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Shape 5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Il est trop…….Elle est trop…...</a:t>
            </a:r>
            <a:r>
              <a:rPr lang="en" b="1"/>
              <a:t>long</a:t>
            </a:r>
          </a:p>
        </p:txBody>
      </p:sp>
      <p:sp>
        <p:nvSpPr>
          <p:cNvPr id="514" name="Shape 5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court					</a:t>
            </a:r>
            <a:r>
              <a:rPr lang="en" sz="3600">
                <a:solidFill>
                  <a:srgbClr val="FF00FF"/>
                </a:solidFill>
              </a:rPr>
              <a:t>courte</a:t>
            </a:r>
          </a:p>
        </p:txBody>
      </p:sp>
      <p:pic>
        <p:nvPicPr>
          <p:cNvPr id="515" name="Shape 5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287" y="19891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Shape 5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6650" y="1866900"/>
            <a:ext cx="3019425" cy="252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Il est trop…….Elle est trop…...</a:t>
            </a:r>
            <a:r>
              <a:rPr lang="en" b="1"/>
              <a:t>long</a:t>
            </a:r>
          </a:p>
        </p:txBody>
      </p:sp>
      <p:sp>
        <p:nvSpPr>
          <p:cNvPr id="522" name="Shape 5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>
                <a:solidFill>
                  <a:srgbClr val="0000FF"/>
                </a:solidFill>
              </a:rPr>
              <a:t>     ____					</a:t>
            </a:r>
            <a:r>
              <a:rPr lang="en" sz="3600">
                <a:solidFill>
                  <a:srgbClr val="FF00FF"/>
                </a:solidFill>
              </a:rPr>
              <a:t>________</a:t>
            </a:r>
          </a:p>
        </p:txBody>
      </p:sp>
      <p:pic>
        <p:nvPicPr>
          <p:cNvPr id="523" name="Shape 5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287" y="19891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4" name="Shape 5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6650" y="1866900"/>
            <a:ext cx="3019425" cy="2523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Combien coûte le pantalon?</a:t>
            </a:r>
            <a:r>
              <a:rPr lang="en"/>
              <a:t>  (How much?)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/>
              <a:t>Combien coûte </a:t>
            </a:r>
            <a:r>
              <a:rPr lang="en" sz="4800">
                <a:solidFill>
                  <a:srgbClr val="FF00FF"/>
                </a:solidFill>
              </a:rPr>
              <a:t>la veste</a:t>
            </a:r>
            <a:r>
              <a:rPr lang="en" sz="4800"/>
              <a:t>?</a:t>
            </a:r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9637" y="1983187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FF"/>
                </a:solidFill>
              </a:rPr>
              <a:t>Combien est-ce qu’il coûte?</a:t>
            </a:r>
            <a:r>
              <a:rPr lang="en"/>
              <a:t>  </a:t>
            </a:r>
            <a:r>
              <a:rPr lang="en" sz="2400"/>
              <a:t>(How much does it cost?)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Il coûte 40 euros.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FF"/>
                </a:solidFill>
              </a:rPr>
              <a:t>Combien est-ce qu’</a:t>
            </a:r>
            <a:r>
              <a:rPr lang="en" sz="2800">
                <a:solidFill>
                  <a:srgbClr val="FF00FF"/>
                </a:solidFill>
              </a:rPr>
              <a:t>elle</a:t>
            </a:r>
            <a:r>
              <a:rPr lang="en" sz="2800">
                <a:solidFill>
                  <a:srgbClr val="0000FF"/>
                </a:solidFill>
              </a:rPr>
              <a:t> coûte?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 sz="2800">
                <a:solidFill>
                  <a:srgbClr val="FF00FF"/>
                </a:solidFill>
              </a:rPr>
              <a:t>Elle</a:t>
            </a:r>
            <a:r>
              <a:rPr lang="en" sz="2800">
                <a:solidFill>
                  <a:srgbClr val="0000FF"/>
                </a:solidFill>
              </a:rPr>
              <a:t> coûte 30 euros.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3987" y="1500175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562" y="3505200"/>
            <a:ext cx="2790825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discuss clothes with a friend: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43425" y="113050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Qu’est-ce que tu penses du pantalon vert?</a:t>
            </a:r>
          </a:p>
          <a:p>
            <a:pPr lvl="0">
              <a:spcBef>
                <a:spcPts val="0"/>
              </a:spcBef>
              <a:buNone/>
            </a:pPr>
            <a:r>
              <a:rPr lang="en" sz="2400" i="1"/>
              <a:t>What do you think of the green pants?</a:t>
            </a:r>
          </a:p>
          <a:p>
            <a:pPr lvl="0">
              <a:spcBef>
                <a:spcPts val="0"/>
              </a:spcBef>
              <a:buNone/>
            </a:pPr>
            <a:endParaRPr sz="2400" i="1"/>
          </a:p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FF"/>
                </a:solidFill>
              </a:rPr>
              <a:t>Qu’est-ce que tu penses de </a:t>
            </a:r>
            <a:r>
              <a:rPr lang="en" sz="3000">
                <a:solidFill>
                  <a:srgbClr val="FF00FF"/>
                </a:solidFill>
              </a:rPr>
              <a:t>la veste </a:t>
            </a:r>
            <a:r>
              <a:rPr lang="en" sz="3000">
                <a:solidFill>
                  <a:srgbClr val="274E13"/>
                </a:solidFill>
              </a:rPr>
              <a:t>vert</a:t>
            </a:r>
            <a:r>
              <a:rPr lang="en" sz="3000">
                <a:solidFill>
                  <a:srgbClr val="FF00FF"/>
                </a:solidFill>
              </a:rPr>
              <a:t>e</a:t>
            </a:r>
            <a:r>
              <a:rPr lang="en" sz="3000">
                <a:solidFill>
                  <a:srgbClr val="0000FF"/>
                </a:solidFill>
              </a:rPr>
              <a:t>?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endParaRPr sz="3000">
              <a:solidFill>
                <a:srgbClr val="0000FF"/>
              </a:solidFill>
            </a:endParaRP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3400" y="3640850"/>
            <a:ext cx="276225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26875" y="2052725"/>
            <a:ext cx="1443225" cy="105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163450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Comment trouves-tu le pantalon vert?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What do you think of …….</a:t>
            </a:r>
          </a:p>
          <a:p>
            <a:pPr lv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r>
              <a:rPr lang="en" sz="3000"/>
              <a:t>Comment trouves-tu la veste verte?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7687" y="1920625"/>
            <a:ext cx="2162175" cy="2114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775" y="0"/>
            <a:ext cx="880150" cy="12546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3150" y="3679000"/>
            <a:ext cx="1920325" cy="14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Microsoft Macintosh PowerPoint</Application>
  <PresentationFormat>On-screen Show (16:9)</PresentationFormat>
  <Paragraphs>150</Paragraphs>
  <Slides>59</Slides>
  <Notes>59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Simple Light</vt:lpstr>
      <vt:lpstr>Vocabulaire   Dans un magasin</vt:lpstr>
      <vt:lpstr>How to get help from a salesperson:</vt:lpstr>
      <vt:lpstr>May I help you?</vt:lpstr>
      <vt:lpstr>Je cherche………( I am looking for….)</vt:lpstr>
      <vt:lpstr>Quel est le prix du pantalon?   (What is the price?)</vt:lpstr>
      <vt:lpstr>Combien coûte le pantalon?  (How much?)</vt:lpstr>
      <vt:lpstr>Combien est-ce qu’il coûte?  (How much does it cost?)</vt:lpstr>
      <vt:lpstr>How to discuss clothes with a friend:</vt:lpstr>
      <vt:lpstr>Slide 9</vt:lpstr>
      <vt:lpstr>pretty-attractive</vt:lpstr>
      <vt:lpstr>Slide 11</vt:lpstr>
      <vt:lpstr>Slide 12</vt:lpstr>
      <vt:lpstr>Slide 13</vt:lpstr>
      <vt:lpstr>Slide 14</vt:lpstr>
      <vt:lpstr>In style</vt:lpstr>
      <vt:lpstr>Slide 16</vt:lpstr>
      <vt:lpstr>  Small…...Il est trop…….Elle est trop…… small</vt:lpstr>
      <vt:lpstr> big…...Il est trop…….Elle est trop…...</vt:lpstr>
      <vt:lpstr>Il est trop…….Elle est trop…...short</vt:lpstr>
      <vt:lpstr>Il est trop…….Elle est trop…...long</vt:lpstr>
      <vt:lpstr>expensive Il est trop…….Elle est trop….</vt:lpstr>
      <vt:lpstr>Il est trop…….Elle est trop…...cheap</vt:lpstr>
      <vt:lpstr>How to get help from a salesperson:</vt:lpstr>
      <vt:lpstr>How to get help from a salesperson:</vt:lpstr>
      <vt:lpstr>May I help you?</vt:lpstr>
      <vt:lpstr>………( I am looking for….)</vt:lpstr>
      <vt:lpstr>  (What is the price?)</vt:lpstr>
      <vt:lpstr>How much does the jacket cost?</vt:lpstr>
      <vt:lpstr> (How much does it cost?)</vt:lpstr>
      <vt:lpstr>How to discuss clothes with a friend:</vt:lpstr>
      <vt:lpstr>How to discuss clothes with a friend:</vt:lpstr>
      <vt:lpstr>Slide 32</vt:lpstr>
      <vt:lpstr>Slide 33</vt:lpstr>
      <vt:lpstr>pretty-attractive</vt:lpstr>
      <vt:lpstr>pretty-attractive</vt:lpstr>
      <vt:lpstr>elegant</vt:lpstr>
      <vt:lpstr>Slide 37</vt:lpstr>
      <vt:lpstr>terrific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Il est trop…….Elle est trop……  small</vt:lpstr>
      <vt:lpstr>Il est trop…….Elle est trop…...</vt:lpstr>
      <vt:lpstr>Il est trop…….Elle est trop….expensive</vt:lpstr>
      <vt:lpstr>Il est trop…….Elle est trop….</vt:lpstr>
      <vt:lpstr>Il est trop…….Elle est trop…...cheap</vt:lpstr>
      <vt:lpstr>Il est trop…….Elle est trop…...</vt:lpstr>
      <vt:lpstr>Il est trop…….Elle est trop…...short</vt:lpstr>
      <vt:lpstr>Il est trop…….Elle est trop…...short</vt:lpstr>
      <vt:lpstr> big…...Il est trop…….Elle est trop…...</vt:lpstr>
      <vt:lpstr> big…...Il est trop…….Elle est trop…...</vt:lpstr>
      <vt:lpstr>Il est trop…….Elle est trop…...long</vt:lpstr>
      <vt:lpstr>Il est trop…….Elle est trop…...long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Vocabulaire   Dans un magasin</dc:title>
  <cp:lastModifiedBy>kelly  drabit</cp:lastModifiedBy>
  <cp:revision>1</cp:revision>
  <dcterms:created xsi:type="dcterms:W3CDTF">2017-09-30T04:08:35Z</dcterms:created>
  <dcterms:modified xsi:type="dcterms:W3CDTF">2017-09-30T04:12:44Z</dcterms:modified>
</cp:coreProperties>
</file>